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8"/>
  </p:notesMasterIdLst>
  <p:handoutMasterIdLst>
    <p:handoutMasterId r:id="rId39"/>
  </p:handoutMasterIdLst>
  <p:sldIdLst>
    <p:sldId id="256" r:id="rId2"/>
    <p:sldId id="354" r:id="rId3"/>
    <p:sldId id="441" r:id="rId4"/>
    <p:sldId id="442" r:id="rId5"/>
    <p:sldId id="444" r:id="rId6"/>
    <p:sldId id="440" r:id="rId7"/>
    <p:sldId id="424" r:id="rId8"/>
    <p:sldId id="445" r:id="rId9"/>
    <p:sldId id="435" r:id="rId10"/>
    <p:sldId id="423" r:id="rId11"/>
    <p:sldId id="446" r:id="rId12"/>
    <p:sldId id="447" r:id="rId13"/>
    <p:sldId id="448" r:id="rId14"/>
    <p:sldId id="434" r:id="rId15"/>
    <p:sldId id="439" r:id="rId16"/>
    <p:sldId id="449" r:id="rId17"/>
    <p:sldId id="433" r:id="rId18"/>
    <p:sldId id="438" r:id="rId19"/>
    <p:sldId id="450" r:id="rId20"/>
    <p:sldId id="451" r:id="rId21"/>
    <p:sldId id="452" r:id="rId22"/>
    <p:sldId id="432" r:id="rId23"/>
    <p:sldId id="420" r:id="rId24"/>
    <p:sldId id="453" r:id="rId25"/>
    <p:sldId id="431" r:id="rId26"/>
    <p:sldId id="421" r:id="rId27"/>
    <p:sldId id="455" r:id="rId28"/>
    <p:sldId id="457" r:id="rId29"/>
    <p:sldId id="456" r:id="rId30"/>
    <p:sldId id="430" r:id="rId31"/>
    <p:sldId id="428" r:id="rId32"/>
    <p:sldId id="458" r:id="rId33"/>
    <p:sldId id="429" r:id="rId34"/>
    <p:sldId id="422" r:id="rId35"/>
    <p:sldId id="401" r:id="rId36"/>
    <p:sldId id="402" r:id="rId37"/>
  </p:sldIdLst>
  <p:sldSz cx="9144000" cy="6858000" type="screen4x3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D13B"/>
    <a:srgbClr val="FEB80A"/>
    <a:srgbClr val="738AC8"/>
    <a:srgbClr val="FFFF43"/>
    <a:srgbClr val="EA157A"/>
    <a:srgbClr val="4FF539"/>
    <a:srgbClr val="FF330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68" d="100"/>
          <a:sy n="68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FFA38-B9E4-43D4-92F5-C3459657070D}" type="datetimeFigureOut">
              <a:rPr lang="zh-HK" altLang="en-US" smtClean="0"/>
              <a:pPr/>
              <a:t>29/5/2012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30262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1697" y="6456699"/>
            <a:ext cx="430262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49EA8-8CAD-4BD8-81C5-FBB4968FB52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85775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C163D-8376-461C-9817-28307C63980A}" type="datetimeFigureOut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F5C93-A51C-4699-AB6D-92B5EF26AF7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72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F5C93-A51C-4699-AB6D-92B5EF26AF79}" type="slidenum">
              <a:rPr lang="zh-TW" altLang="en-US" smtClean="0"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zh-TW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0C24-BB06-4E71-8234-A634154FE173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6DAF-F7FA-463A-AA1B-02D5C3F362B4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3834-7357-4627-AE7E-508DDE2EA256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ED38-8893-4951-A4EF-5EBF6169BC57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AA3E-1C2A-4BA7-B6CA-A13EA8023F4A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AC08F05-6432-4856-AB1F-B5246FFD9528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3E7F2-2209-44EE-BBE5-2EFDA30ACD84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A513-6F58-4BFE-A381-621451DF044C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283F-DCC3-43F0-A460-5767C86B8F50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003C-9507-4900-9D04-E2AF51546010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altLang="zh-TW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6820C33-15BE-4A1F-A754-65D848789A4F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89E1F9B-53F2-4905-AC5A-8606D07C723D}" type="datetime1">
              <a:rPr lang="zh-TW" altLang="en-US" smtClean="0"/>
              <a:t>2012/5/29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11426D2-6810-4BCB-ABAE-691E0F82CD7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  <a:p>
            <a:pPr lvl="1" eaLnBrk="1" latinLnBrk="0" hangingPunct="1"/>
            <a:r>
              <a:rPr kumimoji="0" lang="en-US" altLang="zh-TW" smtClean="0"/>
              <a:t>Second level</a:t>
            </a:r>
          </a:p>
          <a:p>
            <a:pPr lvl="2" eaLnBrk="1" latinLnBrk="0" hangingPunct="1"/>
            <a:r>
              <a:rPr kumimoji="0" lang="en-US" altLang="zh-TW" smtClean="0"/>
              <a:t>Third level</a:t>
            </a:r>
          </a:p>
          <a:p>
            <a:pPr lvl="3" eaLnBrk="1" latinLnBrk="0" hangingPunct="1"/>
            <a:r>
              <a:rPr kumimoji="0" lang="en-US" altLang="zh-TW" smtClean="0"/>
              <a:t>Fourth level</a:t>
            </a:r>
          </a:p>
          <a:p>
            <a:pPr lvl="4" eaLnBrk="1" latinLnBrk="0" hangingPunct="1"/>
            <a:r>
              <a:rPr kumimoji="0" lang="en-US" altLang="zh-TW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W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140968"/>
            <a:ext cx="560917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「香港企業工作快樂指數」</a:t>
            </a:r>
            <a:b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企業訪談成果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76872"/>
            <a:ext cx="2448272" cy="101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關顧員工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健康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提供特別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津貼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供應優質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飲用水設備及其相關之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配套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圖片 12" descr="C:\Users\user\Desktop\Raymond PPT\Richform\Parent Gratitude Allowance_R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11514" b="10868"/>
          <a:stretch/>
        </p:blipFill>
        <p:spPr bwMode="auto">
          <a:xfrm>
            <a:off x="5796136" y="4005064"/>
            <a:ext cx="2952328" cy="214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2952328" cy="2277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3203848" y="3364393"/>
            <a:ext cx="5184576" cy="1063837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感激員工父母</a:t>
            </a:r>
            <a:endParaRPr lang="en-US" altLang="zh-TW" sz="3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培育優秀人才</a:t>
            </a:r>
            <a:endParaRPr lang="zh-HK" altLang="en-US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8" y="3580617"/>
            <a:ext cx="2177614" cy="65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5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08405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4702370" y="3825044"/>
            <a:ext cx="2866769" cy="176419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4644008" y="2096852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1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08405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4702370" y="3825044"/>
            <a:ext cx="2866769" cy="176419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4644008" y="2060848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6982" y="1641250"/>
            <a:ext cx="2902748" cy="3065892"/>
            <a:chOff x="1806982" y="1641250"/>
            <a:chExt cx="2902748" cy="3065892"/>
          </a:xfrm>
        </p:grpSpPr>
        <p:sp>
          <p:nvSpPr>
            <p:cNvPr id="14" name="圓角矩形 13"/>
            <p:cNvSpPr/>
            <p:nvPr/>
          </p:nvSpPr>
          <p:spPr>
            <a:xfrm>
              <a:off x="1927878" y="2276872"/>
              <a:ext cx="2747296" cy="14822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Love</a:t>
              </a:r>
            </a:p>
            <a:p>
              <a:pPr algn="ctr"/>
              <a:r>
                <a:rPr lang="zh-TW" altLang="en-US" sz="2400" b="1" dirty="0" smtClean="0">
                  <a:solidFill>
                    <a:schemeClr val="bg1"/>
                  </a:solidFill>
                </a:rPr>
                <a:t>企業關愛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5400000" flipV="1">
              <a:off x="3380725" y="2820076"/>
              <a:ext cx="2232249" cy="42576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1806982" y="1641250"/>
              <a:ext cx="2455655" cy="306589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8" name="Picture 2" descr="M:\mbd\4403\B_Project\11_Others\Happiness-at-work Index\29 May Launching And Press Con\Booklet\Sponsor Supporting Interview Company logo\Interview Company Logo\HAW 21 Interview Company Logo\Concord\Concord 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16" y="2238804"/>
              <a:ext cx="2383646" cy="92685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pic>
        <p:nvPicPr>
          <p:cNvPr id="19" name="Picture 2" descr="C:\Users\user\Desktop\Sony_bl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06" y="3609001"/>
            <a:ext cx="2140066" cy="3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17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08405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4702370" y="3825044"/>
            <a:ext cx="2866769" cy="176419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4644008" y="2060848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6982" y="1641250"/>
            <a:ext cx="2902748" cy="3065892"/>
            <a:chOff x="1806982" y="1641250"/>
            <a:chExt cx="2902748" cy="3065892"/>
          </a:xfrm>
        </p:grpSpPr>
        <p:sp>
          <p:nvSpPr>
            <p:cNvPr id="14" name="圓角矩形 13"/>
            <p:cNvSpPr/>
            <p:nvPr/>
          </p:nvSpPr>
          <p:spPr>
            <a:xfrm>
              <a:off x="1927878" y="2276872"/>
              <a:ext cx="2747296" cy="14822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Love</a:t>
              </a:r>
            </a:p>
            <a:p>
              <a:pPr algn="ctr"/>
              <a:r>
                <a:rPr lang="zh-TW" altLang="en-US" sz="2400" b="1" dirty="0" smtClean="0">
                  <a:solidFill>
                    <a:schemeClr val="bg1"/>
                  </a:solidFill>
                </a:rPr>
                <a:t>企業關愛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5400000" flipV="1">
              <a:off x="3380725" y="2820076"/>
              <a:ext cx="2232249" cy="42576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1806982" y="1641250"/>
              <a:ext cx="2455655" cy="306589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8" name="Picture 2" descr="M:\mbd\4403\B_Project\11_Others\Happiness-at-work Index\29 May Launching And Press Con\Booklet\Sponsor Supporting Interview Company logo\Interview Company Logo\HAW 21 Interview Company Logo\Concord\Concord 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16" y="2238804"/>
              <a:ext cx="2383646" cy="92685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55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企業智慧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21697" y="2276872"/>
            <a:ext cx="2448272" cy="1015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平衡工作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生活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8" y="4437112"/>
            <a:ext cx="2448273" cy="1015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鼓勵減壓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放鬆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圓角矩形 12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代理及銷售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保健、瘦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身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及健康美容食品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31" y="3933056"/>
            <a:ext cx="3023798" cy="2266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556792"/>
            <a:ext cx="2965386" cy="2224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M:\mbd\4403\B_Project\11_Others\Happiness-at-work Index\29 May Launching And Press Con\Booklet\Sponsor Supporting Interview Company logo\Interview Company Logo\HAW 21 Interview Company Logo\Concord\Concor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7" y="3366242"/>
            <a:ext cx="2383646" cy="9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7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企業智慧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21697" y="2276872"/>
            <a:ext cx="2448272" cy="1015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平衡工作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生活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8" y="4437112"/>
            <a:ext cx="2448273" cy="1015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鼓勵減壓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放鬆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圓角矩形 12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代理及銷售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保健、瘦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身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及健康美容食品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31" y="3933056"/>
            <a:ext cx="3023798" cy="2266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556792"/>
            <a:ext cx="2965386" cy="2224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M:\mbd\4403\B_Project\11_Others\Happiness-at-work Index\29 May Launching And Press Con\Booklet\Sponsor Supporting Interview Company logo\Interview Company Logo\HAW 21 Interview Company Logo\Concord\Concor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7" y="3366242"/>
            <a:ext cx="2383646" cy="9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3221697" y="3314094"/>
            <a:ext cx="5184576" cy="1063837"/>
          </a:xfrm>
          <a:prstGeom prst="rect">
            <a:avLst/>
          </a:prstGeom>
          <a:solidFill>
            <a:srgbClr val="FFFF4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貼心工作安排</a:t>
            </a:r>
            <a:endParaRPr lang="en-US" altLang="zh-TW" sz="3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關顧員工身心</a:t>
            </a:r>
            <a:endParaRPr lang="zh-HK" altLang="en-US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0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08405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4702370" y="3825044"/>
            <a:ext cx="2866769" cy="176419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4684850" y="2060848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6982" y="1641250"/>
            <a:ext cx="2902748" cy="3065892"/>
            <a:chOff x="1806982" y="1641250"/>
            <a:chExt cx="2902748" cy="3065892"/>
          </a:xfrm>
        </p:grpSpPr>
        <p:sp>
          <p:nvSpPr>
            <p:cNvPr id="14" name="圓角矩形 13"/>
            <p:cNvSpPr/>
            <p:nvPr/>
          </p:nvSpPr>
          <p:spPr>
            <a:xfrm>
              <a:off x="1927878" y="2276872"/>
              <a:ext cx="2747296" cy="148223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Love</a:t>
              </a:r>
            </a:p>
            <a:p>
              <a:pPr algn="ctr"/>
              <a:r>
                <a:rPr lang="zh-TW" altLang="en-US" sz="2400" b="1" dirty="0" smtClean="0">
                  <a:solidFill>
                    <a:schemeClr val="bg1"/>
                  </a:solidFill>
                </a:rPr>
                <a:t>企業關愛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5400000" flipV="1">
              <a:off x="3380725" y="2820076"/>
              <a:ext cx="2232249" cy="42576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1806982" y="1641250"/>
              <a:ext cx="2455655" cy="306589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1026" name="Picture 2" descr="C:\Users\user\Desktop\Sony_bl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06" y="3609001"/>
            <a:ext cx="2140066" cy="3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75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76872"/>
            <a:ext cx="2448272" cy="1015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為工作添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色彩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富幽默感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員工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電子產品銷售及批發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8194" name="Picture 2" descr="E:\Sony\DSC00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41" y="1724411"/>
            <a:ext cx="3291206" cy="2120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 descr="E:\Sony\DSC031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27336"/>
            <a:ext cx="3277727" cy="234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user\Desktop\Sony_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3" y="3679973"/>
            <a:ext cx="2140066" cy="3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567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76872"/>
            <a:ext cx="2448272" cy="1015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為工作添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色彩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富幽默感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員工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電子產品銷售及批發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8194" name="Picture 2" descr="E:\Sony\DSC00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41" y="1724411"/>
            <a:ext cx="3291206" cy="2120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 descr="E:\Sony\DSC031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27336"/>
            <a:ext cx="3277727" cy="234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3231378" y="3365133"/>
            <a:ext cx="5184576" cy="1063837"/>
          </a:xfrm>
          <a:prstGeom prst="rect">
            <a:avLst/>
          </a:prstGeom>
          <a:solidFill>
            <a:srgbClr val="FFFF4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多一點色彩</a:t>
            </a:r>
            <a:endParaRPr lang="en-US" altLang="zh-TW" sz="3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多一點幽默感</a:t>
            </a:r>
            <a:endParaRPr lang="zh-HK" altLang="en-US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" name="Picture 2" descr="C:\Users\user\Desktop\Sony_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3" y="3679973"/>
            <a:ext cx="2140066" cy="3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4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企業韌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08405" y="2060848"/>
            <a:ext cx="2866769" cy="1698258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4702370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矩形 14"/>
          <p:cNvSpPr/>
          <p:nvPr/>
        </p:nvSpPr>
        <p:spPr>
          <a:xfrm>
            <a:off x="1890089" y="3837743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07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企業生命模型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71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08405" y="2060848"/>
            <a:ext cx="2866769" cy="1698258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4702370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矩形 14"/>
          <p:cNvSpPr/>
          <p:nvPr/>
        </p:nvSpPr>
        <p:spPr>
          <a:xfrm>
            <a:off x="1890089" y="3837743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4702370" y="3108863"/>
            <a:ext cx="2907474" cy="2867870"/>
            <a:chOff x="4702370" y="3108863"/>
            <a:chExt cx="2907474" cy="2867870"/>
          </a:xfrm>
        </p:grpSpPr>
        <p:sp>
          <p:nvSpPr>
            <p:cNvPr id="12" name="圓角矩形 11"/>
            <p:cNvSpPr/>
            <p:nvPr/>
          </p:nvSpPr>
          <p:spPr>
            <a:xfrm>
              <a:off x="4729567" y="3877662"/>
              <a:ext cx="2727458" cy="1482234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  <a:r>
                <a:rPr lang="en-US" sz="2400" b="1" dirty="0">
                  <a:solidFill>
                    <a:schemeClr val="bg1"/>
                  </a:solidFill>
                </a:rPr>
                <a:t>Engagement</a:t>
              </a: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</a:rPr>
                <a:t>企業動力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5400000">
              <a:off x="3809045" y="4373633"/>
              <a:ext cx="2232249" cy="44559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154189" y="3108863"/>
              <a:ext cx="2455655" cy="286787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0" r="16065"/>
            <a:stretch/>
          </p:blipFill>
          <p:spPr bwMode="auto">
            <a:xfrm>
              <a:off x="5753440" y="3245606"/>
              <a:ext cx="1328018" cy="1269785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440" y="4603039"/>
              <a:ext cx="1328018" cy="1328018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pic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66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08405" y="2060848"/>
            <a:ext cx="2866769" cy="1698258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4702370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矩形 14"/>
          <p:cNvSpPr/>
          <p:nvPr/>
        </p:nvSpPr>
        <p:spPr>
          <a:xfrm>
            <a:off x="1890089" y="3837743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4702370" y="3108863"/>
            <a:ext cx="2907474" cy="2867870"/>
            <a:chOff x="4702370" y="3108863"/>
            <a:chExt cx="2907474" cy="2867870"/>
          </a:xfrm>
        </p:grpSpPr>
        <p:sp>
          <p:nvSpPr>
            <p:cNvPr id="12" name="圓角矩形 11"/>
            <p:cNvSpPr/>
            <p:nvPr/>
          </p:nvSpPr>
          <p:spPr>
            <a:xfrm>
              <a:off x="4729567" y="3877662"/>
              <a:ext cx="2727458" cy="1482234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  <a:r>
                <a:rPr lang="en-US" sz="2400" b="1" dirty="0">
                  <a:solidFill>
                    <a:schemeClr val="bg1"/>
                  </a:solidFill>
                </a:rPr>
                <a:t>Engagement</a:t>
              </a: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</a:rPr>
                <a:t>企業動力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5400000">
              <a:off x="3809045" y="4373633"/>
              <a:ext cx="2232249" cy="44559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154189" y="3108863"/>
              <a:ext cx="2455655" cy="286787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0" r="16065"/>
            <a:stretch/>
          </p:blipFill>
          <p:spPr bwMode="auto">
            <a:xfrm>
              <a:off x="5753440" y="3245606"/>
              <a:ext cx="1328018" cy="1269785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10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76872"/>
            <a:ext cx="2448272" cy="1015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容許員工犯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錯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勸勉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自強不息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日式餐飲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58" y="1735964"/>
            <a:ext cx="2930730" cy="1962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66293"/>
            <a:ext cx="2930730" cy="1954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r="16065"/>
          <a:stretch/>
        </p:blipFill>
        <p:spPr bwMode="auto">
          <a:xfrm>
            <a:off x="781596" y="3230370"/>
            <a:ext cx="1395499" cy="133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2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76872"/>
            <a:ext cx="2448272" cy="1015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容許員工犯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錯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勸勉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自強不息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日式餐飲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58" y="1735964"/>
            <a:ext cx="2930730" cy="1962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66293"/>
            <a:ext cx="2930730" cy="1954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>
          <a:xfrm>
            <a:off x="3172970" y="3365606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容許七十個七次的錯誤</a:t>
            </a:r>
            <a:endParaRPr lang="zh-HK" altLang="en-US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r="16065"/>
          <a:stretch/>
        </p:blipFill>
        <p:spPr bwMode="auto">
          <a:xfrm>
            <a:off x="781596" y="3230370"/>
            <a:ext cx="1395499" cy="133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4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08405" y="2060848"/>
            <a:ext cx="2866769" cy="1698258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4702370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矩形 14"/>
          <p:cNvSpPr/>
          <p:nvPr/>
        </p:nvSpPr>
        <p:spPr>
          <a:xfrm>
            <a:off x="1890089" y="3837743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4702370" y="3108863"/>
            <a:ext cx="2907474" cy="2867870"/>
            <a:chOff x="4702370" y="3108863"/>
            <a:chExt cx="2907474" cy="2867870"/>
          </a:xfrm>
        </p:grpSpPr>
        <p:sp>
          <p:nvSpPr>
            <p:cNvPr id="12" name="圓角矩形 11"/>
            <p:cNvSpPr/>
            <p:nvPr/>
          </p:nvSpPr>
          <p:spPr>
            <a:xfrm>
              <a:off x="4729567" y="3877662"/>
              <a:ext cx="2727458" cy="1482234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  <a:r>
                <a:rPr lang="en-US" sz="2400" b="1" dirty="0">
                  <a:solidFill>
                    <a:schemeClr val="bg1"/>
                  </a:solidFill>
                </a:rPr>
                <a:t>Engagement</a:t>
              </a: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</a:rPr>
                <a:t>企業動力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5400000">
              <a:off x="3809045" y="4373633"/>
              <a:ext cx="2232249" cy="44559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154189" y="3108863"/>
              <a:ext cx="2455655" cy="286787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440" y="4603039"/>
              <a:ext cx="1328018" cy="1328018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pic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45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76872"/>
            <a:ext cx="2448272" cy="1015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提倡互助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精神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鼓勵員工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發聲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男仕服飾品牌銷售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45820"/>
            <a:ext cx="3024336" cy="2268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75" y="1484785"/>
            <a:ext cx="3051197" cy="2288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7" y="3149328"/>
            <a:ext cx="144016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76872"/>
            <a:ext cx="2448272" cy="1015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提倡互助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精神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鼓勵員工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發聲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男仕服飾品牌銷售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45820"/>
            <a:ext cx="3024336" cy="2268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75" y="1484785"/>
            <a:ext cx="3051197" cy="2288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3223173" y="3373275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有人說</a:t>
            </a:r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出口</a:t>
            </a:r>
            <a:endParaRPr lang="en-US" altLang="zh-TW" sz="3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就</a:t>
            </a: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有人幫手</a:t>
            </a:r>
            <a:endParaRPr lang="zh-HK" altLang="en-US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7" y="3149328"/>
            <a:ext cx="144016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16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9911" y="2060848"/>
            <a:ext cx="2866769" cy="1698258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780497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4702370" y="3825044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43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9911" y="2060848"/>
            <a:ext cx="2866769" cy="1698258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780497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4702370" y="3825044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756304" y="3162498"/>
            <a:ext cx="2946066" cy="2867870"/>
            <a:chOff x="1756304" y="3162498"/>
            <a:chExt cx="2946066" cy="2867870"/>
          </a:xfrm>
        </p:grpSpPr>
        <p:sp>
          <p:nvSpPr>
            <p:cNvPr id="14" name="圓角矩形 13"/>
            <p:cNvSpPr/>
            <p:nvPr/>
          </p:nvSpPr>
          <p:spPr>
            <a:xfrm>
              <a:off x="1927878" y="3877662"/>
              <a:ext cx="2747296" cy="1482234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  <a:r>
                <a:rPr lang="en-US" sz="2400" b="1" dirty="0">
                  <a:solidFill>
                    <a:schemeClr val="bg1"/>
                  </a:solidFill>
                </a:rPr>
                <a:t>Fortitude</a:t>
              </a: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</a:rPr>
                <a:t>企業韌力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5400000" flipV="1">
              <a:off x="3341040" y="4351228"/>
              <a:ext cx="2232249" cy="49041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1756304" y="3162498"/>
              <a:ext cx="2455655" cy="286787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7" name="Picture 2" descr="M:\mbd\4403\B_Project\11_Others\Happiness-at-work Index\29 May Launching And Press Con\Booklet\Sponsor Supporting Interview Company logo\Interview Company Logo\HAW 21 Interview Company Logo\Chung Tai\CT 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628" y="3383828"/>
              <a:ext cx="1896308" cy="121260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465" y="4682363"/>
              <a:ext cx="1930634" cy="1259621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47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9911" y="2060848"/>
            <a:ext cx="2866769" cy="1698258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780497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4702370" y="3825044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756304" y="3162498"/>
            <a:ext cx="2946066" cy="2867870"/>
            <a:chOff x="1756304" y="3162498"/>
            <a:chExt cx="2946066" cy="2867870"/>
          </a:xfrm>
        </p:grpSpPr>
        <p:sp>
          <p:nvSpPr>
            <p:cNvPr id="14" name="圓角矩形 13"/>
            <p:cNvSpPr/>
            <p:nvPr/>
          </p:nvSpPr>
          <p:spPr>
            <a:xfrm>
              <a:off x="1927878" y="3877662"/>
              <a:ext cx="2747296" cy="1482234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  <a:r>
                <a:rPr lang="en-US" sz="2400" b="1" dirty="0">
                  <a:solidFill>
                    <a:schemeClr val="bg1"/>
                  </a:solidFill>
                </a:rPr>
                <a:t>Fortitude</a:t>
              </a: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</a:rPr>
                <a:t>企業韌力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5400000" flipV="1">
              <a:off x="3341040" y="4351228"/>
              <a:ext cx="2232249" cy="49041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1756304" y="3162498"/>
              <a:ext cx="2455655" cy="286787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7" name="Picture 2" descr="M:\mbd\4403\B_Project\11_Others\Happiness-at-work Index\29 May Launching And Press Con\Booklet\Sponsor Supporting Interview Company logo\Interview Company Logo\HAW 21 Interview Company Logo\Chung Tai\CT 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628" y="3383828"/>
              <a:ext cx="1896308" cy="121260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4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29567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835696" y="3825044"/>
            <a:ext cx="2866769" cy="176419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876538" y="2096852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97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348880"/>
            <a:ext cx="2448272" cy="10155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鼓勵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增廣見聞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提供學習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機會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印刷製品生產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26" name="Picture 2" descr="M:\mbd\4403\B_Project\11_Others\Happiness-at-work Index\29 May Launching And Press Con\Booklet\Sponsor Supporting Interview Company logo\Interview Company Logo\HAW 21 Interview Company Logo\Chung Tai\CT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2" y="3261048"/>
            <a:ext cx="1896308" cy="12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Raymond PPT\CT\IMG_5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r="2762" b="16524"/>
          <a:stretch/>
        </p:blipFill>
        <p:spPr bwMode="auto">
          <a:xfrm>
            <a:off x="5868144" y="3869407"/>
            <a:ext cx="2568106" cy="233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Raymond PPT\CT\DSC_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9227"/>
          <a:stretch/>
        </p:blipFill>
        <p:spPr bwMode="auto">
          <a:xfrm>
            <a:off x="5888427" y="1700808"/>
            <a:ext cx="2547823" cy="2043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342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348880"/>
            <a:ext cx="2448272" cy="10155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鼓勵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增廣見聞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提供學習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機會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印刷製品生產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26" name="Picture 2" descr="M:\mbd\4403\B_Project\11_Others\Happiness-at-work Index\29 May Launching And Press Con\Booklet\Sponsor Supporting Interview Company logo\Interview Company Logo\HAW 21 Interview Company Logo\Chung Tai\CT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2" y="3261048"/>
            <a:ext cx="1896308" cy="12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Raymond PPT\CT\IMG_5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r="2762" b="16524"/>
          <a:stretch/>
        </p:blipFill>
        <p:spPr bwMode="auto">
          <a:xfrm>
            <a:off x="5868144" y="3869407"/>
            <a:ext cx="2568106" cy="233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Raymond PPT\CT\DSC_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9227"/>
          <a:stretch/>
        </p:blipFill>
        <p:spPr bwMode="auto">
          <a:xfrm>
            <a:off x="5888427" y="1700808"/>
            <a:ext cx="2547823" cy="2043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3203848" y="3356992"/>
            <a:ext cx="5616624" cy="1063837"/>
          </a:xfrm>
          <a:prstGeom prst="rect">
            <a:avLst/>
          </a:prstGeom>
          <a:solidFill>
            <a:srgbClr val="7FD13B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只要學習</a:t>
            </a:r>
            <a:endParaRPr lang="en-US" altLang="zh-TW" sz="3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人人有機成</a:t>
            </a:r>
            <a:r>
              <a:rPr lang="en-US" altLang="zh-TW" sz="3200" dirty="0" smtClean="0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GM</a:t>
            </a:r>
            <a:endParaRPr lang="zh-HK" altLang="en-US" sz="3200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4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9911" y="2060848"/>
            <a:ext cx="2866769" cy="1698258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780497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4702370" y="3825044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756304" y="3162498"/>
            <a:ext cx="2946066" cy="2867870"/>
            <a:chOff x="1756304" y="3162498"/>
            <a:chExt cx="2946066" cy="2867870"/>
          </a:xfrm>
        </p:grpSpPr>
        <p:sp>
          <p:nvSpPr>
            <p:cNvPr id="14" name="圓角矩形 13"/>
            <p:cNvSpPr/>
            <p:nvPr/>
          </p:nvSpPr>
          <p:spPr>
            <a:xfrm>
              <a:off x="1927878" y="3877662"/>
              <a:ext cx="2747296" cy="1482234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  <a:r>
                <a:rPr lang="en-US" sz="2400" b="1" dirty="0">
                  <a:solidFill>
                    <a:schemeClr val="bg1"/>
                  </a:solidFill>
                </a:rPr>
                <a:t>Fortitude</a:t>
              </a: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</a:rPr>
                <a:t>企業韌力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5400000" flipV="1">
              <a:off x="3341040" y="4351228"/>
              <a:ext cx="2232249" cy="49041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1756304" y="3162498"/>
              <a:ext cx="2455655" cy="286787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465" y="4682363"/>
              <a:ext cx="1930634" cy="1259621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25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203848" y="2348880"/>
            <a:ext cx="2448272" cy="10155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提高身份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認同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9120"/>
            <a:ext cx="2448273" cy="10155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廣開意見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渠道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零售、批發及生產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22" y="4157006"/>
            <a:ext cx="2946740" cy="2008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 b="12192"/>
          <a:stretch/>
        </p:blipFill>
        <p:spPr bwMode="auto">
          <a:xfrm>
            <a:off x="5724128" y="1543300"/>
            <a:ext cx="2949534" cy="2533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9499"/>
            <a:ext cx="1930634" cy="125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05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203848" y="2348880"/>
            <a:ext cx="2448272" cy="10155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提高身份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認同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9120"/>
            <a:ext cx="2448273" cy="10155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廣開意見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渠道</a:t>
            </a:r>
            <a:endParaRPr lang="zh-HK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零售、批發及生產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22" y="4157006"/>
            <a:ext cx="2946740" cy="2008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 b="12192"/>
          <a:stretch/>
        </p:blipFill>
        <p:spPr bwMode="auto">
          <a:xfrm>
            <a:off x="5724128" y="1543300"/>
            <a:ext cx="2949534" cy="2533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3203848" y="3429000"/>
            <a:ext cx="5454004" cy="1065606"/>
          </a:xfrm>
          <a:prstGeom prst="rect">
            <a:avLst/>
          </a:prstGeom>
          <a:solidFill>
            <a:srgbClr val="7FD13B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讓員工與工作談戀愛</a:t>
            </a:r>
            <a:endParaRPr lang="zh-HK" altLang="en-US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9499"/>
            <a:ext cx="1930634" cy="125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35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總結</a:t>
            </a:r>
            <a:endParaRPr 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639695" y="5042759"/>
            <a:ext cx="2096610" cy="11225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52441"/>
            <a:ext cx="2151301" cy="476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圓角矩形 30"/>
          <p:cNvSpPr/>
          <p:nvPr/>
        </p:nvSpPr>
        <p:spPr>
          <a:xfrm>
            <a:off x="651053" y="3869897"/>
            <a:ext cx="2096610" cy="11225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4" name="圓角矩形 33"/>
          <p:cNvSpPr/>
          <p:nvPr/>
        </p:nvSpPr>
        <p:spPr>
          <a:xfrm>
            <a:off x="638905" y="2708920"/>
            <a:ext cx="2096610" cy="112254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7" name="圓角矩形 36"/>
          <p:cNvSpPr/>
          <p:nvPr/>
        </p:nvSpPr>
        <p:spPr>
          <a:xfrm>
            <a:off x="639695" y="1556792"/>
            <a:ext cx="2096610" cy="112254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9" name="矩形 38"/>
          <p:cNvSpPr/>
          <p:nvPr/>
        </p:nvSpPr>
        <p:spPr>
          <a:xfrm>
            <a:off x="3122903" y="1556792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先員工之憂而憂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後員工之樂而樂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122903" y="2708920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感激員工父母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培育優秀人才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128623" y="3884745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貼心工作安排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關顧員工身心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122903" y="5062187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多一點色彩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多一點幽默感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M:\mbd\4403\B_Project\11_Others\Happiness-at-work Index\29 May Launching And Press Con\Booklet\Sponsor Supporting Interview Company logo\Interview Company Logo\HAW 21 Interview Company Logo\Concord\Concord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4" y="4044091"/>
            <a:ext cx="1928099" cy="74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4" y="3106224"/>
            <a:ext cx="1904551" cy="32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0" y="1697417"/>
            <a:ext cx="1722566" cy="9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1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總結</a:t>
            </a:r>
            <a:endParaRPr 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683568" y="5034077"/>
            <a:ext cx="2141624" cy="113122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圓角矩形 14"/>
          <p:cNvSpPr/>
          <p:nvPr/>
        </p:nvSpPr>
        <p:spPr>
          <a:xfrm>
            <a:off x="683568" y="3880261"/>
            <a:ext cx="2141624" cy="113122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圓角矩形 21"/>
          <p:cNvSpPr/>
          <p:nvPr/>
        </p:nvSpPr>
        <p:spPr>
          <a:xfrm>
            <a:off x="695750" y="2708923"/>
            <a:ext cx="2141624" cy="113122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圓角矩形 24"/>
          <p:cNvSpPr/>
          <p:nvPr/>
        </p:nvSpPr>
        <p:spPr>
          <a:xfrm>
            <a:off x="688247" y="1556793"/>
            <a:ext cx="2141624" cy="113122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0" name="矩形 39"/>
          <p:cNvSpPr/>
          <p:nvPr/>
        </p:nvSpPr>
        <p:spPr>
          <a:xfrm>
            <a:off x="3125406" y="1638784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容許七十個七次的錯誤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143524" y="2800411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有人說出口，就有人幫手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125406" y="3947651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只要學習，人人有機成</a:t>
            </a: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GM</a:t>
            </a:r>
            <a:endParaRPr lang="zh-HK" altLang="en-US" sz="24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125406" y="5082639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讓員工與工作談戀愛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" name="Picture 2" descr="M:\mbd\4403\B_Project\11_Others\Happiness-at-work Index\29 May Launching And Press Con\Booklet\Sponsor Supporting Interview Company logo\Interview Company Logo\HAW 21 Interview Company Logo\Chung Tai\CT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11" y="3967389"/>
            <a:ext cx="1594231" cy="101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43" y="2801485"/>
            <a:ext cx="1009637" cy="10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57" y="5104867"/>
            <a:ext cx="1596485" cy="104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r="16065"/>
          <a:stretch/>
        </p:blipFill>
        <p:spPr bwMode="auto">
          <a:xfrm>
            <a:off x="1261743" y="1638785"/>
            <a:ext cx="1009637" cy="96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852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29567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835696" y="3825044"/>
            <a:ext cx="2866769" cy="176419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876538" y="2096852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4709729" y="1484784"/>
            <a:ext cx="2886605" cy="3133995"/>
            <a:chOff x="4709729" y="1484784"/>
            <a:chExt cx="2886605" cy="3133995"/>
          </a:xfrm>
        </p:grpSpPr>
        <p:sp>
          <p:nvSpPr>
            <p:cNvPr id="12" name="圓角矩形 11"/>
            <p:cNvSpPr/>
            <p:nvPr/>
          </p:nvSpPr>
          <p:spPr>
            <a:xfrm>
              <a:off x="4709729" y="2276872"/>
              <a:ext cx="2747296" cy="1482234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Corporate </a:t>
              </a:r>
              <a:r>
                <a:rPr lang="en-US" sz="2400" b="1" dirty="0">
                  <a:solidFill>
                    <a:schemeClr val="bg1"/>
                  </a:solidFill>
                </a:rPr>
                <a:t>Insight</a:t>
              </a: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</a:rPr>
                <a:t>企業智慧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5400000">
              <a:off x="3675583" y="2828001"/>
              <a:ext cx="2499244" cy="43095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/>
            <a:p>
              <a:endParaRPr lang="zh-HK" altLang="en-US"/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140679" y="1484784"/>
              <a:ext cx="2455655" cy="313399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419" y="3570768"/>
              <a:ext cx="2187606" cy="578311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21" y="1912651"/>
              <a:ext cx="2155357" cy="1155167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80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29567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835696" y="3825044"/>
            <a:ext cx="2866769" cy="176419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876538" y="2096852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圓角矩形 11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企業智慧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 rot="5400000">
            <a:off x="3675583" y="2828001"/>
            <a:ext cx="2499244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4" name="圓角矩形 13"/>
          <p:cNvSpPr/>
          <p:nvPr/>
        </p:nvSpPr>
        <p:spPr>
          <a:xfrm>
            <a:off x="5140679" y="1484784"/>
            <a:ext cx="2455655" cy="31339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21" y="1912651"/>
            <a:ext cx="2155357" cy="115516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184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89272"/>
            <a:ext cx="2448272" cy="101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多與員工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聚餐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9120"/>
            <a:ext cx="2448273" cy="101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工作表現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證書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圓角矩形 21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提供視像、話音會議系統及影音整合服務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27" y="1408356"/>
            <a:ext cx="3251661" cy="2169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3267" r="-4225" b="25056"/>
          <a:stretch/>
        </p:blipFill>
        <p:spPr bwMode="auto">
          <a:xfrm>
            <a:off x="6080185" y="3752388"/>
            <a:ext cx="2452255" cy="2475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8" y="3291824"/>
            <a:ext cx="2155357" cy="115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295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89272"/>
            <a:ext cx="2448272" cy="101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多與員工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聚餐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9120"/>
            <a:ext cx="2448273" cy="101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工作表現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證書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圓角矩形 21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提供視像、話音會議系統及影音整合服務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27" y="1408356"/>
            <a:ext cx="3251661" cy="2169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3267" r="-4225" b="25056"/>
          <a:stretch/>
        </p:blipFill>
        <p:spPr bwMode="auto">
          <a:xfrm>
            <a:off x="6080185" y="3752388"/>
            <a:ext cx="2452255" cy="2475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3223173" y="3365133"/>
            <a:ext cx="5184576" cy="1063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先員工之憂而憂</a:t>
            </a:r>
            <a:endParaRPr lang="en-US" altLang="zh-TW" sz="3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後員工之樂而樂</a:t>
            </a:r>
            <a:endParaRPr lang="zh-HK" altLang="en-US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8" y="3291824"/>
            <a:ext cx="2155357" cy="115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6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1927878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Love</a:t>
            </a: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企業智慧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927878" y="3877662"/>
            <a:ext cx="2747296" cy="1482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Fortitude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企業韌力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729567" y="3877662"/>
            <a:ext cx="2727458" cy="148223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Engagement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企業動力</a:t>
            </a:r>
            <a:endParaRPr 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29567" y="2060848"/>
            <a:ext cx="2866769" cy="3528392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835696" y="3825044"/>
            <a:ext cx="2866769" cy="176419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876538" y="2096852"/>
            <a:ext cx="2839478" cy="17641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圓角矩形 11"/>
          <p:cNvSpPr/>
          <p:nvPr/>
        </p:nvSpPr>
        <p:spPr>
          <a:xfrm>
            <a:off x="4709729" y="2276872"/>
            <a:ext cx="2747296" cy="148223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Corporate </a:t>
            </a:r>
            <a:r>
              <a:rPr lang="en-US" sz="2400" b="1" dirty="0">
                <a:solidFill>
                  <a:schemeClr val="bg1"/>
                </a:solidFill>
              </a:rPr>
              <a:t>Insight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企業智慧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 rot="5400000">
            <a:off x="3675583" y="2828001"/>
            <a:ext cx="2499244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4" name="圓角矩形 13"/>
          <p:cNvSpPr/>
          <p:nvPr/>
        </p:nvSpPr>
        <p:spPr>
          <a:xfrm>
            <a:off x="5140679" y="1484784"/>
            <a:ext cx="2455655" cy="31339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19" y="3570768"/>
            <a:ext cx="2187606" cy="57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7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企業關愛</a:t>
            </a:r>
            <a:endParaRPr lang="en-US" sz="4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1521038" y="3681576"/>
            <a:ext cx="2808312" cy="43095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endParaRPr lang="zh-HK" altLang="en-US"/>
          </a:p>
        </p:txBody>
      </p:sp>
      <p:sp>
        <p:nvSpPr>
          <p:cNvPr id="17" name="圓角矩形 16"/>
          <p:cNvSpPr/>
          <p:nvPr/>
        </p:nvSpPr>
        <p:spPr>
          <a:xfrm>
            <a:off x="3203848" y="2276872"/>
            <a:ext cx="2448272" cy="101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關顧員工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健康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7" y="4501718"/>
            <a:ext cx="2448273" cy="101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提供特別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津貼</a:t>
            </a:r>
            <a:endParaRPr lang="zh-HK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51520" y="4725144"/>
            <a:ext cx="2455654" cy="1546038"/>
          </a:xfrm>
          <a:prstGeom prst="roundRect">
            <a:avLst/>
          </a:prstGeom>
          <a:ln w="2540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業務性質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供應優質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飲用水設備及其相關之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配套</a:t>
            </a:r>
            <a:endParaRPr lang="zh-HK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51519" y="3047543"/>
            <a:ext cx="2455655" cy="16437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圖片 12" descr="C:\Users\user\Desktop\Raymond PPT\Richform\Parent Gratitude Allowance_R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11514" b="10868"/>
          <a:stretch/>
        </p:blipFill>
        <p:spPr bwMode="auto">
          <a:xfrm>
            <a:off x="5796136" y="4005064"/>
            <a:ext cx="2952328" cy="214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2952328" cy="2277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8" y="3580617"/>
            <a:ext cx="2177614" cy="65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2440" y="5949280"/>
            <a:ext cx="457200" cy="441325"/>
          </a:xfrm>
        </p:spPr>
        <p:txBody>
          <a:bodyPr/>
          <a:lstStyle/>
          <a:p>
            <a:fld id="{A11426D2-6810-4BCB-ABAE-691E0F82CD7D}" type="slidenum">
              <a:rPr lang="zh-TW" altLang="en-US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32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1811</TotalTime>
  <Words>831</Words>
  <Application>Microsoft Office PowerPoint</Application>
  <PresentationFormat>如螢幕大小 (4:3)</PresentationFormat>
  <Paragraphs>345</Paragraphs>
  <Slides>36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Civic</vt:lpstr>
      <vt:lpstr>「香港企業工作快樂指數」 企業訪談成果 </vt:lpstr>
      <vt:lpstr>企業生命模型</vt:lpstr>
      <vt:lpstr>企業關愛</vt:lpstr>
      <vt:lpstr>企業關愛</vt:lpstr>
      <vt:lpstr>企業關愛</vt:lpstr>
      <vt:lpstr>企業關愛</vt:lpstr>
      <vt:lpstr>企業關愛</vt:lpstr>
      <vt:lpstr>企業關愛</vt:lpstr>
      <vt:lpstr>企業關愛</vt:lpstr>
      <vt:lpstr>企業關愛</vt:lpstr>
      <vt:lpstr>企業智慧</vt:lpstr>
      <vt:lpstr>企業智慧</vt:lpstr>
      <vt:lpstr>企業智慧</vt:lpstr>
      <vt:lpstr>企業智慧</vt:lpstr>
      <vt:lpstr>企業智慧</vt:lpstr>
      <vt:lpstr>企業智慧</vt:lpstr>
      <vt:lpstr>企業智慧</vt:lpstr>
      <vt:lpstr>企業智慧</vt:lpstr>
      <vt:lpstr>企業韌力</vt:lpstr>
      <vt:lpstr>企業韌力</vt:lpstr>
      <vt:lpstr>企業韌力</vt:lpstr>
      <vt:lpstr>企業韌力</vt:lpstr>
      <vt:lpstr>企業韌力</vt:lpstr>
      <vt:lpstr>企業韌力</vt:lpstr>
      <vt:lpstr>企業韌力</vt:lpstr>
      <vt:lpstr>企業韌力</vt:lpstr>
      <vt:lpstr>企業動力</vt:lpstr>
      <vt:lpstr>企業動力</vt:lpstr>
      <vt:lpstr>企業動力</vt:lpstr>
      <vt:lpstr>企業動力</vt:lpstr>
      <vt:lpstr>企業動力</vt:lpstr>
      <vt:lpstr>企業動力</vt:lpstr>
      <vt:lpstr>企業動力</vt:lpstr>
      <vt:lpstr>企業動力</vt:lpstr>
      <vt:lpstr>總結</vt:lpstr>
      <vt:lpstr>總結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carinaf</dc:creator>
  <cp:lastModifiedBy>user</cp:lastModifiedBy>
  <cp:revision>321</cp:revision>
  <cp:lastPrinted>2012-05-27T10:33:34Z</cp:lastPrinted>
  <dcterms:created xsi:type="dcterms:W3CDTF">2012-05-14T11:20:35Z</dcterms:created>
  <dcterms:modified xsi:type="dcterms:W3CDTF">2012-05-28T16:40:38Z</dcterms:modified>
</cp:coreProperties>
</file>